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3"/>
  </p:notesMasterIdLst>
  <p:sldIdLst>
    <p:sldId id="256" r:id="rId2"/>
    <p:sldId id="259" r:id="rId3"/>
    <p:sldId id="274" r:id="rId4"/>
    <p:sldId id="278" r:id="rId5"/>
    <p:sldId id="267" r:id="rId6"/>
    <p:sldId id="283" r:id="rId7"/>
    <p:sldId id="281" r:id="rId8"/>
    <p:sldId id="277" r:id="rId9"/>
    <p:sldId id="275" r:id="rId10"/>
    <p:sldId id="276" r:id="rId11"/>
    <p:sldId id="279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智基 葛西" initials="智葛" lastIdx="1" clrIdx="0">
    <p:extLst>
      <p:ext uri="{19B8F6BF-5375-455C-9EA6-DF929625EA0E}">
        <p15:presenceInfo xmlns:p15="http://schemas.microsoft.com/office/powerpoint/2012/main" userId="e14253d0ddbf7d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F49A6-8ED6-4467-A36E-6D9074F79323}" type="datetimeFigureOut">
              <a:rPr kumimoji="1" lang="en-US"/>
              <a:t>1/19/2016</a:t>
            </a:fld>
            <a:endParaRPr kumimoji="1"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/>
              <a:t>Edit Master text styles</a:t>
            </a:r>
          </a:p>
          <a:p>
            <a:pPr lvl="1"/>
            <a:r>
              <a:rPr kumimoji="1" lang="en-US"/>
              <a:t>Second level</a:t>
            </a:r>
          </a:p>
          <a:p>
            <a:pPr lvl="2"/>
            <a:r>
              <a:rPr kumimoji="1" lang="en-US"/>
              <a:t>Third level</a:t>
            </a:r>
          </a:p>
          <a:p>
            <a:pPr lvl="3"/>
            <a:r>
              <a:rPr kumimoji="1" lang="en-US"/>
              <a:t>Fourth level</a:t>
            </a:r>
          </a:p>
          <a:p>
            <a:pPr lvl="4"/>
            <a:r>
              <a:rPr kumimoji="1"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6D9B6-2973-4DF2-A5F9-CF9CA4AAAA95}" type="slidenum">
              <a:rPr kumimoji="1" lang="en-US"/>
              <a:t>‹#›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57749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265243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10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497255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11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75325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2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229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3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61050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4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927513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5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51272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6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139929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7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09611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8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113042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9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683455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5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2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2956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96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4722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452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51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52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3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15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70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31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61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2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96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7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97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60705" y="2564580"/>
            <a:ext cx="9501366" cy="1646238"/>
          </a:xfrm>
        </p:spPr>
        <p:txBody>
          <a:bodyPr/>
          <a:lstStyle/>
          <a:p>
            <a:r>
              <a:rPr kumimoji="1" lang="ja-JP" altLang="EN-US" sz="9600" b="1">
                <a:solidFill>
                  <a:srgbClr val="009D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  <a:ea typeface="Meiryo" charset="0"/>
                <a:cs typeface="Arial Unicode MS" panose="020B0604020202020204" pitchFamily="50" charset="-128"/>
              </a:rPr>
              <a:t>行け！伊達マン</a:t>
            </a:r>
            <a:endParaRPr kumimoji="1" lang="ja-JP" altLang="en-US" sz="9600" b="1" dirty="0">
              <a:solidFill>
                <a:srgbClr val="009D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/>
              <a:ea typeface="Meiryo" charset="0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9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実際のプレイ画面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11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284288"/>
            <a:ext cx="6492875" cy="42241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80095" y="329451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戦闘画面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00248" y="1709079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06314" y="3210854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98019" y="3294512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82161" y="4752240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③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86510" y="4752240"/>
            <a:ext cx="739632" cy="3683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/>
              <a:t>④</a:t>
            </a:r>
            <a:endParaRPr lang="ja-JP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52529" y="2017587"/>
            <a:ext cx="5665316" cy="224676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Meiryo"/>
              </a:rPr>
              <a:t>①</a:t>
            </a:r>
            <a:r>
              <a:rPr lang="ja-JP" altLang="EN-US" sz="2000" dirty="0"/>
              <a:t>伊達マンの</a:t>
            </a:r>
            <a:r>
              <a:rPr lang="en-US" sz="2000" dirty="0"/>
              <a:t>HP。０</a:t>
            </a:r>
            <a:r>
              <a:rPr lang="ja-JP" altLang="EN-US" sz="2000" dirty="0"/>
              <a:t>になるとゲームオーバー</a:t>
            </a:r>
            <a:endParaRPr lang="ja-JP" altLang="EN-US" sz="2000" dirty="0"/>
          </a:p>
          <a:p>
            <a:r>
              <a:rPr lang="ja-JP" altLang="EN-US" sz="2000" dirty="0">
                <a:latin typeface="メイリオ"/>
              </a:rPr>
              <a:t>　</a:t>
            </a:r>
            <a:endParaRPr lang="en-US" altLang="EN-US" sz="2000" dirty="0">
              <a:latin typeface="メイリオ"/>
            </a:endParaRPr>
          </a:p>
          <a:p>
            <a:r>
              <a:rPr lang="ja-JP" altLang="EN-US" sz="2000">
                <a:latin typeface="メイリオ"/>
              </a:rPr>
              <a:t>②方向変換ボタン。これを押して向きを変える</a:t>
            </a:r>
            <a:endParaRPr lang="ja-JP" altLang="EN-US" sz="2000" dirty="0">
              <a:latin typeface="メイリオ"/>
            </a:endParaRPr>
          </a:p>
          <a:p>
            <a:r>
              <a:rPr lang="en-US" altLang="JA-JP" sz="2000" dirty="0">
                <a:latin typeface="メイリオ"/>
              </a:rPr>
              <a:t>　</a:t>
            </a:r>
          </a:p>
          <a:p>
            <a:r>
              <a:rPr lang="ja-JP" altLang="EN-US" sz="2000">
                <a:latin typeface="メイリオ"/>
              </a:rPr>
              <a:t>③連れてきた</a:t>
            </a:r>
            <a:r>
              <a:rPr lang="ja-JP" altLang="EN-US" sz="2000">
                <a:latin typeface="メイリオ"/>
              </a:rPr>
              <a:t>ゆる</a:t>
            </a:r>
            <a:r>
              <a:rPr lang="ja-JP" altLang="EN-US" sz="2000">
                <a:latin typeface="メイリオ"/>
              </a:rPr>
              <a:t>キャラ</a:t>
            </a:r>
            <a:endParaRPr lang="ja-JP" altLang="EN-US" sz="2000" dirty="0">
              <a:latin typeface="メイリオ"/>
            </a:endParaRPr>
          </a:p>
          <a:p>
            <a:r>
              <a:rPr lang="ja-JP" altLang="EN-US" sz="2000" dirty="0">
                <a:latin typeface="メイリオ"/>
              </a:rPr>
              <a:t>　</a:t>
            </a:r>
            <a:endParaRPr lang="en-US" altLang="EN-US" sz="2000" dirty="0">
              <a:latin typeface="メイリオ"/>
            </a:endParaRPr>
          </a:p>
          <a:p>
            <a:r>
              <a:rPr lang="ja-JP" altLang="EN-US" sz="2000">
                <a:latin typeface="メイリオ"/>
              </a:rPr>
              <a:t>④伊達マンの腕と刀</a:t>
            </a:r>
            <a:endParaRPr lang="en-US" altLang="EN-US" sz="20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0336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■今後の展開予想</a:t>
            </a:r>
            <a:endParaRPr kumimoji="1" lang="en-US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dirty="0" smtClean="0">
                <a:latin typeface="メイリオ"/>
              </a:rPr>
              <a:t>・</a:t>
            </a:r>
            <a:r>
              <a:rPr kumimoji="1" lang="ja-JP" altLang="en-US" sz="2400" dirty="0">
                <a:latin typeface="メイリオ"/>
              </a:rPr>
              <a:t>現時点では宮城のみだが、それだけではなく福島や秋田といった、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他の東北地方の県のバージョンも作れば、宮城だけでなく東北全体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のことを知ってもらえると</a:t>
            </a:r>
            <a:r>
              <a:rPr kumimoji="1" lang="ja-JP" altLang="en-US" sz="2400" dirty="0" smtClean="0">
                <a:latin typeface="メイリオ"/>
              </a:rPr>
              <a:t>思う</a:t>
            </a:r>
            <a:r>
              <a:rPr lang="ja-JP" altLang="en-US" sz="2400" dirty="0">
                <a:latin typeface="メイリオ"/>
              </a:rPr>
              <a:t>。</a:t>
            </a:r>
            <a:endParaRPr kumimoji="1" lang="en-US" altLang="ja-JP" sz="2400" dirty="0" smtClean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73277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■タイトル</a:t>
            </a:r>
          </a:p>
          <a:p>
            <a:pPr marL="0" indent="0">
              <a:buNone/>
            </a:pPr>
            <a:r>
              <a:rPr kumimoji="1" lang="ja-JP" altLang="en-US" sz="2800" dirty="0">
                <a:latin typeface="メイリオ"/>
              </a:rPr>
              <a:t>　・行け</a:t>
            </a:r>
            <a:r>
              <a:rPr kumimoji="1" lang="ja-JP" altLang="en-US" sz="2400" dirty="0">
                <a:latin typeface="メイリオ"/>
              </a:rPr>
              <a:t>！伊達マン</a:t>
            </a:r>
          </a:p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■基本内容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・ジャンル・・・爽快アクション</a:t>
            </a:r>
            <a:r>
              <a:rPr kumimoji="1" lang="en-US" altLang="ja-JP" sz="2400" dirty="0">
                <a:latin typeface="メイリオ"/>
              </a:rPr>
              <a:t>RPG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dirty="0">
                <a:latin typeface="Meiryo"/>
                <a:ea typeface="Meiryo" charset="0"/>
              </a:rPr>
              <a:t>　・</a:t>
            </a:r>
            <a:r>
              <a:rPr kumimoji="1" lang="ja-JP" altLang="en-US" sz="2400" dirty="0">
                <a:latin typeface="Arial" charset="0"/>
                <a:ea typeface="Meiryo" charset="0"/>
              </a:rPr>
              <a:t>プラットフォーム・・・スマートフォン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Meiryo"/>
                <a:ea typeface="Meiryo" charset="0"/>
              </a:rPr>
              <a:t>　・収益方法・・・広告収入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Meiryo"/>
                <a:ea typeface="Meiryo" charset="0"/>
              </a:rPr>
              <a:t>　・ターゲット・・・スマホゲームが好きな１０代後半～２０代前の男女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・</a:t>
            </a:r>
            <a:r>
              <a:rPr kumimoji="1" lang="ja-JP" altLang="en-US" sz="2400" dirty="0">
                <a:latin typeface="Meiryo"/>
              </a:rPr>
              <a:t>プレイ人数・・・１人</a:t>
            </a:r>
          </a:p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■コンセプト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・スマホの簡単操作で敵をなぎ倒す爽快アクションゲーム。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　フリックやタッチといった非常にシンプルな操作で攻撃をし、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　次々と迫りくる敵をなぎ倒していく。</a:t>
            </a: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・ステージは全て実際の宮城の町を使</a:t>
            </a:r>
            <a:r>
              <a:rPr lang="ja-JP" altLang="en-US" sz="2400" dirty="0">
                <a:latin typeface="メイリオ"/>
              </a:rPr>
              <a:t>い</a:t>
            </a:r>
            <a:r>
              <a:rPr kumimoji="1" lang="ja-JP" altLang="en-US" sz="2400" dirty="0">
                <a:latin typeface="メイリオ"/>
              </a:rPr>
              <a:t>、操作キャラや敵は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　皆宮城とゆかりのあるキャラクターなので、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　ゲームをしながら宮城の事を知ってもらうことができる。</a:t>
            </a: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0758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359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■ゲーム概要</a:t>
            </a:r>
          </a:p>
          <a:p>
            <a:pPr marL="0" indent="0">
              <a:buNone/>
            </a:pPr>
            <a:endParaRPr kumimoji="1" lang="ja-JP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ある日突然、宮城のゆるキャラ達が狂暴化し、各地で暴れ始める。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しかしそれは全て、世界征服を企む「</a:t>
            </a:r>
            <a:r>
              <a:rPr kumimoji="1" lang="en-US" altLang="ja-JP" sz="2400" b="1" dirty="0" err="1">
                <a:solidFill>
                  <a:srgbClr val="000000"/>
                </a:solidFill>
                <a:latin typeface="メイリオ"/>
              </a:rPr>
              <a:t>Dr.Drop</a:t>
            </a:r>
            <a:r>
              <a:rPr kumimoji="1" lang="en-US" altLang="ja-JP" sz="2400" b="1" dirty="0">
                <a:solidFill>
                  <a:srgbClr val="000000"/>
                </a:solidFill>
                <a:latin typeface="メイリオ"/>
              </a:rPr>
              <a:t>」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の仕業だったのだ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。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人々は狂暴化したゆるキャラ達を「ゆる獣」と呼び、それらに対抗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するために正義のロボット「伊達マン」を開発。</a:t>
            </a:r>
          </a:p>
          <a:p>
            <a:pPr marL="0" indent="0">
              <a:buNone/>
            </a:pP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en-US" altLang="EN-US" sz="2400" b="1" dirty="0">
                <a:solidFill>
                  <a:srgbClr val="000000"/>
                </a:solidFill>
                <a:latin typeface="メイリオ"/>
              </a:rPr>
              <a:t>Dr.Drop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の野望を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阻止するため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に、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伊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達マン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は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ゆ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る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獣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と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戦って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いく。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0196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■企画意図</a:t>
            </a:r>
          </a:p>
          <a:p>
            <a:pPr marL="0" indent="0">
              <a:buNone/>
            </a:pPr>
            <a:endParaRPr kumimoji="1" lang="en-US" altLang="ja-JP" sz="2400" b="1" dirty="0" smtClean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 smtClean="0">
                <a:solidFill>
                  <a:srgbClr val="000000"/>
                </a:solidFill>
                <a:latin typeface="メイリオ"/>
              </a:rPr>
              <a:t>Q</a:t>
            </a: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.</a:t>
            </a:r>
            <a:r>
              <a:rPr kumimoji="1" lang="ja-JP" altLang="en-US" sz="2400" b="1" dirty="0" err="1">
                <a:solidFill>
                  <a:srgbClr val="000000"/>
                </a:solidFill>
                <a:latin typeface="メイリオ"/>
              </a:rPr>
              <a:t>なぜゆる</a:t>
            </a: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キャラ？</a:t>
            </a: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en-US" altLang="ja-JP" sz="2400" b="1" dirty="0" smtClean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 smtClean="0">
                <a:solidFill>
                  <a:srgbClr val="000000"/>
                </a:solidFill>
                <a:latin typeface="メイリオ"/>
              </a:rPr>
              <a:t>A.</a:t>
            </a:r>
            <a:r>
              <a:rPr kumimoji="1" lang="ja-JP" altLang="en-US" sz="2400" b="1" dirty="0" err="1" smtClean="0">
                <a:solidFill>
                  <a:srgbClr val="000000"/>
                </a:solidFill>
                <a:latin typeface="メイリオ"/>
              </a:rPr>
              <a:t>ゆる</a:t>
            </a:r>
            <a:r>
              <a:rPr kumimoji="1" lang="ja-JP" altLang="en-US" sz="2400" b="1" dirty="0" smtClean="0">
                <a:solidFill>
                  <a:srgbClr val="000000"/>
                </a:solidFill>
                <a:latin typeface="メイリオ"/>
              </a:rPr>
              <a:t>キャラのようなマスコット的なものがあった方が親しみを</a:t>
            </a:r>
            <a:endParaRPr kumimoji="1" lang="en-US" altLang="ja-JP" sz="2400" b="1" dirty="0" smtClean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lang="ja-JP" altLang="en-US" sz="2400" b="1" dirty="0">
                <a:solidFill>
                  <a:srgbClr val="000000"/>
                </a:solidFill>
                <a:latin typeface="メイリオ"/>
              </a:rPr>
              <a:t>　</a:t>
            </a:r>
            <a:r>
              <a:rPr lang="ja-JP" altLang="en-US" sz="2400" b="1" dirty="0" smtClean="0">
                <a:solidFill>
                  <a:srgbClr val="000000"/>
                </a:solidFill>
                <a:latin typeface="メイリオ"/>
              </a:rPr>
              <a:t>覚えやすいし、また、</a:t>
            </a:r>
            <a:r>
              <a:rPr lang="ja-JP" altLang="en-US" sz="2400" b="1" dirty="0" err="1" smtClean="0">
                <a:solidFill>
                  <a:srgbClr val="000000"/>
                </a:solidFill>
                <a:latin typeface="メイリオ"/>
              </a:rPr>
              <a:t>ゆる</a:t>
            </a:r>
            <a:r>
              <a:rPr lang="ja-JP" altLang="en-US" sz="2400" b="1" dirty="0" smtClean="0">
                <a:solidFill>
                  <a:srgbClr val="000000"/>
                </a:solidFill>
                <a:latin typeface="メイリオ"/>
              </a:rPr>
              <a:t>キャラを通してその地域のことをより</a:t>
            </a:r>
            <a:endParaRPr lang="en-US" altLang="ja-JP" sz="2400" b="1" dirty="0" smtClean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　</a:t>
            </a:r>
            <a:r>
              <a:rPr kumimoji="1" lang="ja-JP" altLang="en-US" sz="2400" b="1" dirty="0" smtClean="0">
                <a:solidFill>
                  <a:srgbClr val="000000"/>
                </a:solidFill>
                <a:latin typeface="メイリオ"/>
              </a:rPr>
              <a:t>深く知ってもらえると考えたから。</a:t>
            </a: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50082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キャラクター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12" name="Picture 11" descr="T_Date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7" y="773923"/>
            <a:ext cx="1161927" cy="19605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9644" y="1033664"/>
            <a:ext cx="8752281" cy="157003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 dirty="0"/>
              <a:t>伊達マン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dirty="0">
                <a:latin typeface="メイリオ"/>
              </a:rPr>
              <a:t>   Dr.Dropの野望を阻止するために開発された正義のロボット。</a:t>
            </a:r>
          </a:p>
          <a:p>
            <a:r>
              <a:rPr lang="ja-JP" altLang="en-US" sz="2400" dirty="0">
                <a:latin typeface="メイリオ"/>
              </a:rPr>
              <a:t>   </a:t>
            </a:r>
            <a:r>
              <a:rPr lang="ja-JP" altLang="en-US" sz="2400" dirty="0" err="1">
                <a:latin typeface="メイリオ"/>
              </a:rPr>
              <a:t>ゆる</a:t>
            </a:r>
            <a:r>
              <a:rPr lang="ja-JP" altLang="en-US" sz="2400" dirty="0">
                <a:latin typeface="メイリオ"/>
              </a:rPr>
              <a:t>獣を元のゆるキャラに戻せる、特殊な力がある。</a:t>
            </a:r>
            <a:endParaRPr lang="en-US" altLang="en-US" sz="2400" dirty="0">
              <a:latin typeface="メイリオ"/>
            </a:endParaRPr>
          </a:p>
        </p:txBody>
      </p:sp>
      <p:pic>
        <p:nvPicPr>
          <p:cNvPr id="4" name="Picture 3" descr="Dr.Dro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2" y="2680725"/>
            <a:ext cx="1227137" cy="1682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9644" y="2724196"/>
            <a:ext cx="7621419" cy="157003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・Dr.Drop</a:t>
            </a:r>
          </a:p>
          <a:p>
            <a:endParaRPr lang="en-US" sz="2400" b="1" dirty="0"/>
          </a:p>
          <a:p>
            <a:r>
              <a:rPr lang="ja-JP" altLang="en-US" sz="2400" dirty="0">
                <a:latin typeface="メイリオ"/>
              </a:rPr>
              <a:t>　</a:t>
            </a:r>
            <a:r>
              <a:rPr lang="ja-JP" altLang="en-US" sz="2400" dirty="0" err="1"/>
              <a:t>ゆる</a:t>
            </a:r>
            <a:r>
              <a:rPr lang="ja-JP" altLang="en-US" sz="2400" dirty="0"/>
              <a:t>キャラ達を狂暴化させた張本人</a:t>
            </a:r>
            <a:r>
              <a:rPr lang="ja-JP" altLang="en-US" sz="2400" dirty="0">
                <a:latin typeface="Trebuchet MS"/>
              </a:rPr>
              <a:t>。</a:t>
            </a:r>
            <a:endParaRPr lang="en-US" altLang="ja-JP" sz="2400" dirty="0">
              <a:latin typeface="Trebuchet MS"/>
            </a:endParaRPr>
          </a:p>
          <a:p>
            <a:r>
              <a:rPr lang="ja-JP" altLang="en-US" sz="2400" dirty="0">
                <a:latin typeface="メイリオ"/>
              </a:rPr>
              <a:t>　</a:t>
            </a:r>
            <a:r>
              <a:rPr lang="ja-JP" altLang="en-US" sz="2400" dirty="0">
                <a:latin typeface="Trebuchet MS"/>
              </a:rPr>
              <a:t>ゆる獣を使って世界を征服することを企んでいる。</a:t>
            </a:r>
            <a:endParaRPr lang="en-US" sz="2400" dirty="0">
              <a:latin typeface="Trebuchet MS"/>
            </a:endParaRPr>
          </a:p>
        </p:txBody>
      </p:sp>
      <p:pic>
        <p:nvPicPr>
          <p:cNvPr id="8" name="Picture 7" descr="ゆる獣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63" y="4725672"/>
            <a:ext cx="1122982" cy="1109662"/>
          </a:xfrm>
          <a:prstGeom prst="rect">
            <a:avLst/>
          </a:prstGeom>
        </p:spPr>
      </p:pic>
      <p:pic>
        <p:nvPicPr>
          <p:cNvPr id="10" name="Picture 9" descr="ゆる獣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36" y="4673520"/>
            <a:ext cx="1027226" cy="12176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96713" y="4725672"/>
            <a:ext cx="7951443" cy="17541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/>
              <a:t>ゆる獣</a:t>
            </a:r>
            <a:endParaRPr lang="en-US" altLang="ja-JP" sz="2400" b="1" dirty="0"/>
          </a:p>
          <a:p>
            <a:endParaRPr lang="en-US" altLang="en-US" dirty="0"/>
          </a:p>
          <a:p>
            <a:r>
              <a:rPr lang="ja-JP" altLang="en-US" sz="2400">
                <a:latin typeface="メイリオ"/>
              </a:rPr>
              <a:t>　狂暴化してしまったゆるキャラ達。</a:t>
            </a:r>
            <a:endParaRPr lang="ja-JP" altLang="en-US" sz="2400" dirty="0">
              <a:latin typeface="メイリオ"/>
            </a:endParaRPr>
          </a:p>
          <a:p>
            <a:r>
              <a:rPr lang="ja-JP" altLang="en-US" sz="2400">
                <a:latin typeface="メイリオ"/>
              </a:rPr>
              <a:t>　見境なく暴れて、街をメチャクチャにしている。</a:t>
            </a:r>
            <a:endParaRPr lang="en-US" altLang="en-US" sz="2400" dirty="0">
              <a:latin typeface="メイリオ"/>
            </a:endParaRPr>
          </a:p>
          <a:p>
            <a:endParaRPr lang="en-US" altLang="en-US" dirty="0">
              <a:latin typeface="メイリオ"/>
            </a:endParaRPr>
          </a:p>
        </p:txBody>
      </p:sp>
      <p:pic>
        <p:nvPicPr>
          <p:cNvPr id="14" name="Picture 13" descr="ゆる獣0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71" y="5514272"/>
            <a:ext cx="1031174" cy="1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■セールスポイント①</a:t>
            </a:r>
          </a:p>
          <a:p>
            <a:pPr marL="0" indent="0">
              <a:buNone/>
            </a:pPr>
            <a:r>
              <a:rPr kumimoji="1" lang="ja-JP" altLang="en-US" sz="2400" b="1">
                <a:latin typeface="メイリオ"/>
              </a:rPr>
              <a:t>ゆるキャラ達と協力して戦える。</a:t>
            </a:r>
            <a:endParaRPr kumimoji="1" lang="ja-JP" altLang="en-US" sz="2400" b="1" dirty="0">
              <a:latin typeface="メイリオ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68850" y="1928970"/>
            <a:ext cx="8229600" cy="33750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" name="Picture 14" descr="hokki-ku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725" y="1950536"/>
            <a:ext cx="1525587" cy="1673225"/>
          </a:xfrm>
          <a:prstGeom prst="rect">
            <a:avLst/>
          </a:prstGeom>
        </p:spPr>
      </p:pic>
      <p:pic>
        <p:nvPicPr>
          <p:cNvPr id="6" name="Picture 16" descr="sacluck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750" y="1968274"/>
            <a:ext cx="1258888" cy="1660525"/>
          </a:xfrm>
          <a:prstGeom prst="rect">
            <a:avLst/>
          </a:prstGeom>
        </p:spPr>
      </p:pic>
      <p:pic>
        <p:nvPicPr>
          <p:cNvPr id="7" name="Picture 17" descr="yoshi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38" y="2068670"/>
            <a:ext cx="1147762" cy="1679575"/>
          </a:xfrm>
          <a:prstGeom prst="rect">
            <a:avLst/>
          </a:prstGeom>
        </p:spPr>
      </p:pic>
      <p:pic>
        <p:nvPicPr>
          <p:cNvPr id="3" name="図 2" descr="nezir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292" y="2106770"/>
            <a:ext cx="1762125" cy="1600200"/>
          </a:xfrm>
          <a:prstGeom prst="rect">
            <a:avLst/>
          </a:prstGeom>
        </p:spPr>
      </p:pic>
      <p:pic>
        <p:nvPicPr>
          <p:cNvPr id="8" name="図 7" descr="dokki-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343" y="2171468"/>
            <a:ext cx="1428750" cy="1466850"/>
          </a:xfrm>
          <a:prstGeom prst="rect">
            <a:avLst/>
          </a:prstGeom>
        </p:spPr>
      </p:pic>
      <p:pic>
        <p:nvPicPr>
          <p:cNvPr id="9" name="図 8" descr="ガスクジラ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53" y="3531566"/>
            <a:ext cx="1104901" cy="1695450"/>
          </a:xfrm>
          <a:prstGeom prst="rect">
            <a:avLst/>
          </a:prstGeom>
        </p:spPr>
      </p:pic>
      <p:pic>
        <p:nvPicPr>
          <p:cNvPr id="11" name="図 10" descr="pun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4750" y="3664557"/>
            <a:ext cx="1390651" cy="1581150"/>
          </a:xfrm>
          <a:prstGeom prst="rect">
            <a:avLst/>
          </a:prstGeom>
        </p:spPr>
      </p:pic>
      <p:pic>
        <p:nvPicPr>
          <p:cNvPr id="12" name="図 11" descr="mu-gu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6499" y="3675820"/>
            <a:ext cx="1371599" cy="158115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348240" y="5392895"/>
            <a:ext cx="10382250" cy="40011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ja-JP" altLang="en-US" sz="2000">
                <a:latin typeface="メイリオ"/>
              </a:rPr>
              <a:t>ゆるキャラは仲間にすることができ、戦う時一緒に連れていくことができる。</a:t>
            </a:r>
            <a:endParaRPr lang="ja-JP" altLang="en-US" sz="2000" dirty="0">
              <a:latin typeface="メイリオ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0838" y="6001521"/>
            <a:ext cx="11186405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2400" b="1">
                <a:latin typeface="メイリオ"/>
              </a:rPr>
              <a:t>まだ見ぬゆるキャラや、自分が住んでる町のゆるキャラが出てくることも。</a:t>
            </a:r>
            <a:endParaRPr lang="ja-JP" altLang="en-US" sz="2400" b="1" dirty="0">
              <a:latin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306632" y="4379830"/>
            <a:ext cx="3947027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2400">
                <a:latin typeface="メイリオ"/>
              </a:rPr>
              <a:t>こ</a:t>
            </a:r>
            <a:r>
              <a:rPr lang="ja-JP" altLang="en-US" sz="2400">
                <a:latin typeface="メイリオ"/>
              </a:rPr>
              <a:t>こに</a:t>
            </a:r>
            <a:r>
              <a:rPr lang="ja-JP" altLang="EN-US" sz="2400">
                <a:latin typeface="メイリオ"/>
              </a:rPr>
              <a:t>挙げたも</a:t>
            </a:r>
            <a:r>
              <a:rPr lang="ja-JP" altLang="en-US" sz="2400">
                <a:latin typeface="メイリオ"/>
              </a:rPr>
              <a:t>の</a:t>
            </a:r>
            <a:r>
              <a:rPr lang="ja-JP" altLang="EN-US" sz="2400">
                <a:latin typeface="メイリオ"/>
              </a:rPr>
              <a:t>以外にも</a:t>
            </a:r>
            <a:r>
              <a:rPr lang="ja-JP" altLang="en-US" sz="2400">
                <a:latin typeface="メイリオ"/>
              </a:rPr>
              <a:t>ゆる</a:t>
            </a:r>
            <a:r>
              <a:rPr lang="ja-JP" altLang="EN-US" sz="2400">
                <a:latin typeface="メイリオ"/>
              </a:rPr>
              <a:t>キャラは</a:t>
            </a:r>
            <a:r>
              <a:rPr lang="ja-JP" altLang="en-US" sz="2400">
                <a:latin typeface="メイリオ"/>
              </a:rPr>
              <a:t>多数</a:t>
            </a:r>
            <a:r>
              <a:rPr lang="ja-JP" altLang="EN-US" sz="2400">
                <a:latin typeface="メイリオ"/>
              </a:rPr>
              <a:t>存在。</a:t>
            </a:r>
            <a:endParaRPr lang="ja-JP" altLang="EN-US" sz="2400" dirty="0">
              <a:latin typeface="メイリオ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63117" y="1565708"/>
            <a:ext cx="6715627" cy="40005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2000" b="1">
                <a:latin typeface="Meiryo" charset="0"/>
              </a:rPr>
              <a:t>宮城のゆるキャラは公式のものだけでも７９種類。</a:t>
            </a:r>
            <a:endParaRPr lang="ja-JP" altLang="EN-US" sz="2000" b="1" dirty="0">
              <a:latin typeface="Meiry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5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075264" y="1393868"/>
            <a:ext cx="4238681" cy="25844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5211" y="1393868"/>
            <a:ext cx="4238681" cy="25844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セールスポイント②</a:t>
            </a:r>
          </a:p>
          <a:p>
            <a:pPr marL="0" indent="0">
              <a:buNone/>
            </a:pPr>
            <a:r>
              <a:rPr lang="ja-JP" altLang="en-US" sz="2400" b="1">
                <a:solidFill>
                  <a:schemeClr val="tx1"/>
                </a:solidFill>
                <a:latin typeface="メイリオ"/>
                <a:ea typeface="Meiryo" charset="0"/>
              </a:rPr>
              <a:t>・スマホによる操作で簡単に爽快アクションが楽しめる。</a:t>
            </a:r>
            <a:endParaRPr lang="en-US" altLang="ja-JP" sz="2400" b="1" dirty="0">
              <a:solidFill>
                <a:schemeClr val="tx1"/>
              </a:solidFill>
              <a:latin typeface="メイリオ"/>
              <a:ea typeface="Meiry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4641" y="3978362"/>
            <a:ext cx="3659820" cy="461665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ja-JP" altLang="en-US" sz="2400" b="1" smtClean="0"/>
              <a:t>フリックで敵を斬る</a:t>
            </a:r>
            <a:endParaRPr lang="ja-JP" alt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364695" y="3978362"/>
            <a:ext cx="3921622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2400" b="1">
                <a:latin typeface="メイリオ"/>
              </a:rPr>
              <a:t>紋章をなぞって必殺技発動</a:t>
            </a:r>
            <a:endParaRPr lang="ja-JP" altLang="en-US" sz="2400" b="1" dirty="0">
              <a:latin typeface="メイリオ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2951" y="2423641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敵を斬っている画面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823004" y="236312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>
                <a:latin typeface="メイリオ"/>
              </a:rPr>
              <a:t>必殺技発動画面</a:t>
            </a:r>
            <a:endParaRPr 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44538" y="4910138"/>
            <a:ext cx="902727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2800" b="1" dirty="0">
                <a:latin typeface="Trebuchet MS"/>
              </a:rPr>
              <a:t>基本的な操作はこの２</a:t>
            </a:r>
            <a:r>
              <a:rPr kumimoji="1" lang="ja-JP" altLang="en-US" sz="2800" b="1">
                <a:latin typeface="Trebuchet MS"/>
              </a:rPr>
              <a:t>つのみ</a:t>
            </a:r>
            <a:r>
              <a:rPr kumimoji="1" lang="en-US" altLang="JA-JP" sz="2800" b="1" dirty="0">
                <a:latin typeface="Trebuchet MS"/>
              </a:rPr>
              <a:t>。</a:t>
            </a:r>
            <a:endParaRPr kumimoji="1" lang="ja-JP" altLang="en-US" sz="2800" b="1" dirty="0">
              <a:latin typeface="Trebuchet MS"/>
            </a:endParaRPr>
          </a:p>
          <a:p>
            <a:r>
              <a:rPr kumimoji="1" lang="en-US" altLang="JA-JP" sz="2800" b="1">
                <a:latin typeface="メイリオ"/>
              </a:rPr>
              <a:t>なので誰でも手軽に爽快アクションを楽しめる</a:t>
            </a:r>
            <a:r>
              <a:rPr kumimoji="1" lang="en-US" altLang="JA-JP" sz="2800" b="1" dirty="0">
                <a:latin typeface="メイリオ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383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788" y="379413"/>
            <a:ext cx="10783887" cy="59994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必殺技</a:t>
            </a:r>
            <a:endParaRPr kumimoji="1" lang="en-US" altLang="ja-JP" sz="2800" b="1" dirty="0">
              <a:solidFill>
                <a:srgbClr val="0F6FC6"/>
              </a:solidFill>
              <a:latin typeface="メイリオ"/>
              <a:ea typeface="Meiry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582" y="894517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/>
              <a:t>画面のゆる獣のアイコンを押すと</a:t>
            </a:r>
            <a:endParaRPr lang="ja-JP" altLang="en-US" sz="1600" dirty="0"/>
          </a:p>
        </p:txBody>
      </p:sp>
      <p:sp>
        <p:nvSpPr>
          <p:cNvPr id="7" name="Right Arrow 6"/>
          <p:cNvSpPr/>
          <p:nvPr/>
        </p:nvSpPr>
        <p:spPr>
          <a:xfrm>
            <a:off x="4163225" y="2069553"/>
            <a:ext cx="493528" cy="48418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14" y="4057107"/>
            <a:ext cx="3900487" cy="23755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61207" y="883859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>
                <a:latin typeface="メイリオ"/>
              </a:rPr>
              <a:t>紋章が浮かび上がる</a:t>
            </a:r>
            <a:endParaRPr lang="ja-JP" altLang="en-US" sz="1600" dirty="0">
              <a:latin typeface="メイリオ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5203" y="3854217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>
                <a:latin typeface="メイリオ"/>
              </a:rPr>
              <a:t>紋章をなぞると・・・</a:t>
            </a:r>
            <a:endParaRPr lang="ja-JP" altLang="en-US" sz="1600" dirty="0">
              <a:latin typeface="メイリオ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43490" y="3854217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>
                <a:latin typeface="メイリオ"/>
              </a:rPr>
              <a:t>必殺技発動</a:t>
            </a:r>
            <a:endParaRPr lang="ja-JP" altLang="EN-US" sz="1600" dirty="0">
              <a:latin typeface="メイリオ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8" y="1096752"/>
            <a:ext cx="3900487" cy="23755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32211" y="2130397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戦闘画面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63" y="1096752"/>
            <a:ext cx="3900487" cy="237554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84698" y="2126051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紋章表示</a:t>
            </a:r>
            <a:r>
              <a:rPr lang="ja-JP" altLang="en-US"/>
              <a:t>画面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308694" y="507114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紋章表示</a:t>
            </a:r>
            <a:r>
              <a:rPr lang="ja-JP" altLang="en-US"/>
              <a:t>画面</a:t>
            </a:r>
            <a:endParaRPr lang="en-US" dirty="0"/>
          </a:p>
        </p:txBody>
      </p:sp>
      <p:pic>
        <p:nvPicPr>
          <p:cNvPr id="19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07" y="5071143"/>
            <a:ext cx="1325562" cy="12234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698" y="4067215"/>
            <a:ext cx="3900487" cy="237554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27678" y="5132448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必殺技発動</a:t>
            </a:r>
            <a:r>
              <a:rPr lang="ja-JP" altLang="en-US"/>
              <a:t>画面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08635" y="155575"/>
            <a:ext cx="2789895" cy="62404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658552" y="5004537"/>
            <a:ext cx="493528" cy="48418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84124" y="5004537"/>
            <a:ext cx="49352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922" y="553180"/>
            <a:ext cx="1320800" cy="1264259"/>
          </a:xfrm>
          <a:prstGeom prst="rect">
            <a:avLst/>
          </a:prstGeom>
        </p:spPr>
      </p:pic>
      <p:pic>
        <p:nvPicPr>
          <p:cNvPr id="3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17" y="1724493"/>
            <a:ext cx="1045232" cy="1765300"/>
          </a:xfrm>
          <a:prstGeom prst="rect">
            <a:avLst/>
          </a:prstGeom>
        </p:spPr>
      </p:pic>
      <p:pic>
        <p:nvPicPr>
          <p:cNvPr id="37" name="Picture 36" descr="必殺文字0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20000">
            <a:off x="11183896" y="3359428"/>
            <a:ext cx="837975" cy="12985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0462066" y="941446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10474741" y="3767953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10462066" y="2363356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52270" y="5009838"/>
            <a:ext cx="3013043" cy="147732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>
                <a:latin typeface="Meiryo" charset="0"/>
                <a:ea typeface="Meiryo" charset="0"/>
              </a:rPr>
              <a:t>ゆるキャラによって紋章や必殺技が異なるので、</a:t>
            </a:r>
            <a:r>
              <a:rPr lang="en-US" altLang="ja-JP" dirty="0">
                <a:latin typeface="Meiryo" charset="0"/>
                <a:ea typeface="Meiryo" charset="0"/>
              </a:rPr>
              <a:t> </a:t>
            </a:r>
          </a:p>
          <a:p>
            <a:r>
              <a:rPr lang="ja-JP" altLang="en-US">
                <a:latin typeface="Meiryo" charset="0"/>
                <a:ea typeface="Meiryo" charset="0"/>
              </a:rPr>
              <a:t>様々な組み合わせを楽しむことができる。</a:t>
            </a:r>
            <a:endParaRPr lang="en-US" altLang="en-US" dirty="0">
              <a:latin typeface="Meiryo" charset="0"/>
              <a:ea typeface="Meiryo" charset="0"/>
            </a:endParaRPr>
          </a:p>
          <a:p>
            <a:endParaRPr lang="en-US" dirty="0"/>
          </a:p>
        </p:txBody>
      </p:sp>
      <p:pic>
        <p:nvPicPr>
          <p:cNvPr id="15" name="Picture 14" descr="hokki-ku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8635" y="3359428"/>
            <a:ext cx="1259210" cy="1311275"/>
          </a:xfrm>
          <a:prstGeom prst="rect">
            <a:avLst/>
          </a:prstGeom>
        </p:spPr>
      </p:pic>
      <p:pic>
        <p:nvPicPr>
          <p:cNvPr id="17" name="Picture 16" descr="sacluck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8689" y="1902679"/>
            <a:ext cx="973529" cy="1412875"/>
          </a:xfrm>
          <a:prstGeom prst="rect">
            <a:avLst/>
          </a:prstGeom>
        </p:spPr>
      </p:pic>
      <p:pic>
        <p:nvPicPr>
          <p:cNvPr id="18" name="Picture 17" descr="yoshida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9113" y="561975"/>
            <a:ext cx="1013147" cy="1393825"/>
          </a:xfrm>
          <a:prstGeom prst="rect">
            <a:avLst/>
          </a:prstGeom>
        </p:spPr>
      </p:pic>
      <p:pic>
        <p:nvPicPr>
          <p:cNvPr id="43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4" y="2633645"/>
            <a:ext cx="1325562" cy="122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0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-0.00182 0.003 -0.00742 0.01504 -0.01132 0.01805 C -0.01132 0.01805 -0.01992 0.02314 -0.02161 0.02407 L -0.0319 0.03009 L -0.03528 0.03217 C -0.0431 0.04143 -0.03945 0.03865 -0.04544 0.04236 L -0.05234 0.05046 C -0.05338 0.05185 -0.05468 0.05277 -0.05573 0.05439 C -0.05885 0.05995 -0.05703 0.05787 -0.06145 0.06041 L -0.07838 0.08078 L -0.0819 0.08472 C -0.08294 0.08611 -0.08424 0.08703 -0.08528 0.08888 C -0.09179 0.10046 -0.08841 0.09745 -0.0944 0.10092 C -0.10247 0.11527 -0.09323 0.09976 -0.10117 0.11111 C -0.10195 0.11226 -0.1026 0.11388 -0.10338 0.11504 C -0.10455 0.11666 -0.10586 0.11759 -0.1069 0.11898 C -0.10807 0.12083 -0.10898 0.12337 -0.11028 0.12523 C -0.11888 0.13796 -0.10937 0.12152 -0.11588 0.13333 C -0.11445 0.13379 -0.10963 0.13587 -0.10794 0.13726 C -0.10677 0.13842 -0.10573 0.14004 -0.10455 0.1412 C -0.10377 0.14328 -0.10338 0.14583 -0.10234 0.14745 C -0.10026 0.15046 -0.09778 0.15277 -0.09544 0.15555 C -0.09114 0.16064 -0.09336 0.15879 -0.08867 0.16157 C -0.0789 0.17314 -0.09127 0.15925 -0.0819 0.16759 C -0.0806 0.16875 -0.07955 0.17013 -0.07838 0.17152 C -0.0776 0.17291 -0.07708 0.17476 -0.07617 0.17569 C -0.07513 0.17685 -0.07395 0.17708 -0.07278 0.17777 C -0.07239 0.17962 -0.07239 0.18217 -0.07161 0.18379 C -0.06914 0.18912 -0.0677 0.1868 -0.06484 0.18981 C -0.06237 0.19212 -0.06028 0.19513 -0.05794 0.19791 L -0.05455 0.20185 L -0.04778 0.20995 C -0.047 0.21134 -0.04635 0.21296 -0.04544 0.21412 C -0.04336 0.21689 -0.04062 0.21875 -0.03867 0.22222 C -0.03554 0.22777 -0.02981 0.23958 -0.025 0.24236 L -0.01823 0.24629 C -0.01549 0.25115 -0.01367 0.25509 -0.01028 0.25856 C -0.00924 0.25949 -0.00794 0.25972 -0.0069 0.26041 C -0.00573 0.2618 -0.00455 0.26296 -0.00338 0.26458 C 0.00013 0.26967 -0.00247 0.26851 0.00222 0.27268 C 0.00339 0.27361 0.00573 0.27476 0.00573 0.27476 " pathEditMode="relative" ptsTypes="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-0.00182 0.003 -0.00742 0.01504 -0.01132 0.01805 C -0.01132 0.01805 -0.01992 0.02314 -0.02161 0.02407 L -0.0319 0.03009 L -0.03528 0.03217 C -0.0431 0.04143 -0.03945 0.03865 -0.04544 0.04236 L -0.05234 0.05046 C -0.05338 0.05185 -0.05468 0.05277 -0.05573 0.05439 C -0.05885 0.05995 -0.05703 0.05787 -0.06145 0.06041 L -0.07838 0.08078 L -0.0819 0.08472 C -0.08294 0.08611 -0.08424 0.08703 -0.08528 0.08888 C -0.09179 0.10046 -0.08841 0.09745 -0.0944 0.10092 C -0.10247 0.11527 -0.09323 0.09976 -0.10117 0.11111 C -0.10195 0.11226 -0.1026 0.11388 -0.10338 0.11504 C -0.10455 0.11666 -0.10586 0.11759 -0.1069 0.11898 C -0.10807 0.12083 -0.10898 0.12337 -0.11028 0.12523 C -0.11888 0.13796 -0.10937 0.12152 -0.11588 0.13333 C -0.11445 0.13379 -0.10963 0.13587 -0.10794 0.13726 C -0.10677 0.13842 -0.10573 0.14004 -0.10455 0.1412 C -0.10377 0.14328 -0.10338 0.14583 -0.10234 0.14745 C -0.10026 0.15046 -0.09778 0.15277 -0.09544 0.15555 C -0.09114 0.16064 -0.09336 0.15879 -0.08867 0.16157 C -0.0789 0.17314 -0.09127 0.15925 -0.0819 0.16759 C -0.0806 0.16875 -0.07955 0.17013 -0.07838 0.17152 C -0.0776 0.17291 -0.07708 0.17476 -0.07617 0.17569 C -0.07513 0.17685 -0.07395 0.17708 -0.07278 0.17777 C -0.07239 0.17962 -0.07239 0.18217 -0.07161 0.18379 C -0.06914 0.18912 -0.0677 0.1868 -0.06484 0.18981 C -0.06237 0.19212 -0.06028 0.19513 -0.05794 0.19791 L -0.05455 0.20185 L -0.04778 0.20995 C -0.047 0.21134 -0.04635 0.21296 -0.04544 0.21412 C -0.04336 0.21689 -0.04062 0.21875 -0.03867 0.22222 C -0.03554 0.22777 -0.02981 0.23958 -0.025 0.24236 L -0.01823 0.24629 C -0.01549 0.25115 -0.01367 0.25509 -0.01028 0.25856 C -0.00924 0.25949 -0.00794 0.25972 -0.0069 0.26041 C -0.00573 0.2618 -0.00455 0.26296 -0.00338 0.26458 C 0.00013 0.26967 -0.00247 0.26851 0.00222 0.27268 C 0.00339 0.27361 0.00573 0.27476 0.00573 0.27476 " pathEditMode="relative" ptsTypes="AAAAAAAAAAAAAAAAAAAAAAAAAAAAAAAAAAAAAAAAA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ゲームの流れ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999" y="988738"/>
            <a:ext cx="4046688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397625" y="980573"/>
            <a:ext cx="4011613" cy="25024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2016-01-14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25" y="901700"/>
            <a:ext cx="4017963" cy="187642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1999" y="4264324"/>
            <a:ext cx="4046688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97625" y="4255333"/>
            <a:ext cx="4046537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-5400000">
            <a:off x="2056954" y="3643409"/>
            <a:ext cx="596027" cy="4857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8157258" y="3582565"/>
            <a:ext cx="484188" cy="62197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4883938" y="1993193"/>
            <a:ext cx="97840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Arrow 33"/>
          <p:cNvSpPr/>
          <p:nvPr/>
        </p:nvSpPr>
        <p:spPr>
          <a:xfrm>
            <a:off x="4883938" y="5276944"/>
            <a:ext cx="978408" cy="484632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1788" y="989013"/>
            <a:ext cx="4048019" cy="18081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ブリーフィング画面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6375" y="2779713"/>
            <a:ext cx="4359275" cy="8002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・ブリーフィング</a:t>
            </a:r>
            <a:r>
              <a:rPr lang="en-US" altLang="ja-JP" sz="1400" dirty="0">
                <a:latin typeface="メイリオ"/>
                <a:ea typeface="メイリオ"/>
              </a:rPr>
              <a:t>​</a:t>
            </a: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装備する武器や連れていくゆるキャラを選択。</a:t>
            </a:r>
            <a:r>
              <a:rPr lang="ja-JP" altLang="en-US">
                <a:latin typeface="メイリオ"/>
                <a:ea typeface="メイリオ"/>
              </a:rPr>
              <a:t>​</a:t>
            </a:r>
            <a:endParaRPr lang="en-US" dirty="0">
              <a:latin typeface="メイリオ"/>
              <a:ea typeface="メイリオ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05140" y="4264025"/>
            <a:ext cx="4040610" cy="17478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戦闘画面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35662" y="4267407"/>
            <a:ext cx="2743200" cy="30777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400" b="1" dirty="0">
                <a:latin typeface="Meiryo"/>
              </a:rPr>
              <a:t>・</a:t>
            </a:r>
            <a:r>
              <a:rPr lang="ja-JP" altLang="en-US" sz="1400" b="1" dirty="0">
                <a:latin typeface="Meiryo"/>
              </a:rPr>
              <a:t>戦闘終了後</a:t>
            </a:r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>
            <a:off x="1816298" y="4749674"/>
            <a:ext cx="1081542" cy="4841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EEFF"/>
              </a:solidFill>
            </a:endParaRPr>
          </a:p>
        </p:txBody>
      </p:sp>
      <p:pic>
        <p:nvPicPr>
          <p:cNvPr id="42" name="Picture 41" descr="ゆる獣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27" y="4602542"/>
            <a:ext cx="768623" cy="8620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62" y="5460814"/>
            <a:ext cx="4068908" cy="181588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400" dirty="0">
                <a:latin typeface="メイリオ"/>
              </a:rPr>
              <a:t> </a:t>
            </a:r>
            <a:r>
              <a:rPr lang="ja-JP" altLang="en-US" sz="1400">
                <a:latin typeface="メイリオ"/>
              </a:rPr>
              <a:t>  </a:t>
            </a:r>
            <a:r>
              <a:rPr lang="ja-JP" altLang="en-US" sz="1400"/>
              <a:t>倒したゆる獣は元のゆるキャラに戻り</a:t>
            </a:r>
            <a:r>
              <a:rPr lang="en-US" sz="1400" dirty="0"/>
              <a:t>、</a:t>
            </a:r>
          </a:p>
          <a:p>
            <a:r>
              <a:rPr lang="ja-JP" altLang="en-US" sz="1400" dirty="0">
                <a:latin typeface="メイリオ"/>
              </a:rPr>
              <a:t>   </a:t>
            </a:r>
            <a:r>
              <a:rPr lang="ja-JP" altLang="en-US" sz="1400"/>
              <a:t>自分たちの仲間になる</a:t>
            </a:r>
            <a:r>
              <a:rPr lang="en-US" sz="1400" dirty="0"/>
              <a:t>。</a:t>
            </a:r>
          </a:p>
          <a:p>
            <a:endParaRPr lang="en-US" sz="1400" dirty="0"/>
          </a:p>
          <a:p>
            <a:r>
              <a:rPr lang="ja-JP" altLang="en-US" sz="1400" dirty="0">
                <a:latin typeface="Meiryo"/>
                <a:ea typeface="Meiryo" charset="0"/>
              </a:rPr>
              <a:t>   </a:t>
            </a:r>
            <a:r>
              <a:rPr lang="ja-JP" altLang="en-US" sz="1400">
                <a:latin typeface="メイリオ" charset="0"/>
                <a:ea typeface="Meiryo" charset="0"/>
              </a:rPr>
              <a:t>仲間にしたゆるキャラは、２体まで連れて</a:t>
            </a:r>
            <a:r>
              <a:rPr lang="en-US" altLang="ja-JP" sz="1400" dirty="0">
                <a:latin typeface="Trebuchet MS"/>
                <a:ea typeface="Meiryo" charset="0"/>
              </a:rPr>
              <a:t> </a:t>
            </a:r>
          </a:p>
          <a:p>
            <a:r>
              <a:rPr lang="ja-JP" altLang="en-US" sz="1400" dirty="0">
                <a:latin typeface="Meiryo"/>
                <a:ea typeface="Meiryo" charset="0"/>
              </a:rPr>
              <a:t>   </a:t>
            </a:r>
            <a:r>
              <a:rPr lang="ja-JP" altLang="en-US" sz="1400">
                <a:latin typeface="メイリオ"/>
                <a:ea typeface="Meiryo" charset="0"/>
              </a:rPr>
              <a:t>いくことができる。</a:t>
            </a:r>
            <a:endParaRPr lang="en-US" sz="1400" dirty="0">
              <a:latin typeface="メイリオ"/>
              <a:ea typeface="Meiryo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ja-JP" altLang="en-US" sz="1400" dirty="0"/>
          </a:p>
        </p:txBody>
      </p:sp>
      <p:pic>
        <p:nvPicPr>
          <p:cNvPr id="22" name="Picture 21" descr="yoshi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505" y="4585158"/>
            <a:ext cx="778816" cy="9001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84095" y="2796952"/>
            <a:ext cx="4359275" cy="8002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・ステージ選択</a:t>
            </a:r>
            <a:endParaRPr lang="en-US" altLang="ja-JP" sz="1400" dirty="0">
              <a:latin typeface="メイリオ"/>
              <a:ea typeface="メイリオ"/>
            </a:endParaRP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どのステージに行くかをここで選択。</a:t>
            </a:r>
            <a:r>
              <a:rPr lang="ja-JP" altLang="en-US">
                <a:latin typeface="メイリオ"/>
                <a:ea typeface="メイリオ"/>
              </a:rPr>
              <a:t>​</a:t>
            </a:r>
            <a:endParaRPr lang="en-US" dirty="0">
              <a:latin typeface="メイリオ"/>
              <a:ea typeface="メイリオ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84095" y="6058335"/>
            <a:ext cx="4359275" cy="8002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・戦闘</a:t>
            </a:r>
            <a:endParaRPr lang="en-US" altLang="ja-JP" sz="1400" dirty="0">
              <a:latin typeface="メイリオ"/>
              <a:ea typeface="メイリオ"/>
            </a:endParaRP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街で暴れまわってるゆる獣と戦う。</a:t>
            </a:r>
            <a:r>
              <a:rPr lang="ja-JP" altLang="en-US">
                <a:latin typeface="メイリオ"/>
                <a:ea typeface="メイリオ"/>
              </a:rPr>
              <a:t>​</a:t>
            </a:r>
            <a:endParaRPr lang="en-US" dirty="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648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青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1269</TotalTime>
  <Words>452</Words>
  <Application>Microsoft Office PowerPoint</Application>
  <PresentationFormat>ワイド画面</PresentationFormat>
  <Paragraphs>121</Paragraphs>
  <Slides>11</Slides>
  <Notes>11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2" baseType="lpstr">
      <vt:lpstr>ファセット</vt:lpstr>
      <vt:lpstr>行け！伊達マン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行け！伊達マン</dc:title>
  <dc:creator>遠藤涼太</dc:creator>
  <cp:lastModifiedBy>'Gカサイ　トモキ'</cp:lastModifiedBy>
  <cp:revision>82</cp:revision>
  <dcterms:created xsi:type="dcterms:W3CDTF">2015-09-24T13:05:20Z</dcterms:created>
  <dcterms:modified xsi:type="dcterms:W3CDTF">2016-01-19T11:00:33Z</dcterms:modified>
</cp:coreProperties>
</file>